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8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40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</p:sldIdLst>
  <p:sldSz cx="12192000" cy="6858000"/>
  <p:notesSz cx="6858000" cy="9144000"/>
  <p:embeddedFontLst>
    <p:embeddedFont>
      <p:font typeface="Bookman Old Style" panose="02050604050505020204" pitchFamily="18" charset="0"/>
      <p:regular r:id="rId89"/>
      <p:bold r:id="rId90"/>
      <p:italic r:id="rId91"/>
      <p:boldItalic r:id="rId92"/>
    </p:embeddedFont>
    <p:embeddedFont>
      <p:font typeface="Libre Franklin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7" roundtripDataSignature="AMtx7miUxYqZ1vv9FdK52MmiuOikBXGg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6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5.fntdata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6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Bookman Old Style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6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380"/>
              </a:spcBef>
              <a:spcAft>
                <a:spcPts val="0"/>
              </a:spcAft>
              <a:buSzPts val="133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9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1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1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8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7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7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ookman Old Style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7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97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8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8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9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9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ookman Old Style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9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99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9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99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ibre Franklin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sp>
        <p:nvSpPr>
          <p:cNvPr id="93" name="Google Shape;93;p99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ibre Franklin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0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Bookman Old Style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0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0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1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01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01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01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01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01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0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02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2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2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2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02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02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8" name="Google Shape;118;p102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02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02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1" name="Google Shape;121;p102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02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102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4" name="Google Shape;124;p102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10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0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0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03"/>
          <p:cNvSpPr txBox="1">
            <a:spLocks noGrp="1"/>
          </p:cNvSpPr>
          <p:nvPr>
            <p:ph type="body" idx="1"/>
          </p:nvPr>
        </p:nvSpPr>
        <p:spPr>
          <a:xfrm rot="5400000">
            <a:off x="4233302" y="-1243056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1" name="Google Shape;131;p10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0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0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4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4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7" name="Google Shape;137;p10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0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0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49" name="Google Shape;149;p8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7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8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1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1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7" name="Google Shape;37;p92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8" name="Google Shape;38;p9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3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93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3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93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7" name="Google Shape;47;p93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93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9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ookman Old Style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5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9" name="Google Shape;59;p95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9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6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6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Bookman Old Style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6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7" name="Google Shape;67;p96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 sz="4000" b="0" i="0" u="none" strike="noStrike" cap="non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8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3055" algn="l" rtl="0">
              <a:lnSpc>
                <a:spcPct val="110000"/>
              </a:lnSpc>
              <a:spcBef>
                <a:spcPts val="3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◈"/>
              <a:defRPr sz="1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16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90"/>
              <a:buFont typeface="Noto Sans Symbols"/>
              <a:buChar char="🞚"/>
              <a:defRPr sz="17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9527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◈"/>
              <a:defRPr sz="15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8638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10"/>
              <a:buFont typeface="Noto Sans Symbols"/>
              <a:buChar char="🞚"/>
              <a:defRPr sz="13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8638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10"/>
              <a:buFont typeface="Noto Sans Symbols"/>
              <a:buChar char="◈"/>
              <a:defRPr sz="13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8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8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8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Bookman Old Style"/>
              <a:buNone/>
              <a:defRPr sz="4000" b="0" i="0" u="none" strike="noStrike" cap="non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8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3055" algn="l" rtl="0">
              <a:lnSpc>
                <a:spcPct val="110000"/>
              </a:lnSpc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330"/>
              <a:buFont typeface="Noto Sans Symbols"/>
              <a:buChar char="◈"/>
              <a:defRPr sz="1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16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Char char="🞚"/>
              <a:defRPr sz="17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9527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oto Sans Symbols"/>
              <a:buChar char="◈"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8638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10"/>
              <a:buFont typeface="Noto Sans Symbols"/>
              <a:buChar char="🞚"/>
              <a:defRPr sz="1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8638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10"/>
              <a:buFont typeface="Noto Sans Symbols"/>
              <a:buChar char="◈"/>
              <a:defRPr sz="1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3" name="Google Shape;143;p8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4" name="Google Shape;144;p8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5" name="Google Shape;145;p8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 txBox="1">
            <a:spLocks noGrp="1"/>
          </p:cNvSpPr>
          <p:nvPr>
            <p:ph type="ctrTitle"/>
          </p:nvPr>
        </p:nvSpPr>
        <p:spPr>
          <a:xfrm>
            <a:off x="1254198" y="2023953"/>
            <a:ext cx="5441285" cy="23649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ookman Old Style"/>
              <a:buNone/>
            </a:pPr>
            <a:r>
              <a:rPr lang="en-US" sz="3000"/>
              <a:t># AWS Account Creation</a:t>
            </a:r>
            <a:br>
              <a:rPr lang="en-US" sz="3000"/>
            </a:br>
            <a:r>
              <a:rPr lang="en-US" sz="3000"/>
              <a:t># EMR Spark Cluster</a:t>
            </a:r>
            <a:br>
              <a:rPr lang="en-US" sz="3000"/>
            </a:br>
            <a:r>
              <a:rPr lang="en-US" sz="3000"/>
              <a:t># S3 Storage</a:t>
            </a:r>
            <a:br>
              <a:rPr lang="en-US" sz="3000"/>
            </a:br>
            <a:r>
              <a:rPr lang="en-US" sz="3000"/>
              <a:t># Delete data in S3</a:t>
            </a:r>
            <a:br>
              <a:rPr lang="en-US" sz="3000"/>
            </a:br>
            <a:r>
              <a:rPr lang="en-US" sz="3000"/>
              <a:t># Terminate all Clusters</a:t>
            </a:r>
            <a:endParaRPr sz="3000"/>
          </a:p>
        </p:txBody>
      </p:sp>
      <p:pic>
        <p:nvPicPr>
          <p:cNvPr id="157" name="Google Shape;157;p1"/>
          <p:cNvPicPr preferRelativeResize="0"/>
          <p:nvPr/>
        </p:nvPicPr>
        <p:blipFill rotWithShape="1">
          <a:blip r:embed="rId4">
            <a:alphaModFix/>
          </a:blip>
          <a:srcRect t="964" r="2806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" descr="A light trail using fire"/>
          <p:cNvPicPr preferRelativeResize="0"/>
          <p:nvPr/>
        </p:nvPicPr>
        <p:blipFill rotWithShape="1">
          <a:blip r:embed="rId5">
            <a:alphaModFix/>
          </a:blip>
          <a:srcRect l="19285" r="36218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6" name="Google Shape;226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27" name="Google Shape;227;p1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4" name="Google Shape;234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35" name="Google Shape;235;p1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2" name="Google Shape;242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43" name="Google Shape;243;p1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Click on AWS Management Console</a:t>
            </a:r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154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56" name="Google Shape;256;p14" descr="Graphical user interface, webs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57" name="Google Shape;257;p1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8930640" y="1016000"/>
            <a:ext cx="2367280" cy="1117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5" name="Google Shape;265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66" name="Google Shape;266;p1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1544320" y="2346960"/>
            <a:ext cx="3616960" cy="2712720"/>
          </a:xfrm>
          <a:prstGeom prst="ellipse">
            <a:avLst/>
          </a:prstGeom>
          <a:noFill/>
          <a:ln w="158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4" name="Google Shape;27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4061" r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1" name="Google Shape;281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82" name="Google Shape;282;p17"/>
          <p:cNvSpPr/>
          <p:nvPr/>
        </p:nvSpPr>
        <p:spPr>
          <a:xfrm>
            <a:off x="2306320" y="1717040"/>
            <a:ext cx="1544320" cy="965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9" name="Google Shape;289;p18" descr="Graphical user interface, text, application, email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90" name="Google Shape;290;p18"/>
          <p:cNvSpPr/>
          <p:nvPr/>
        </p:nvSpPr>
        <p:spPr>
          <a:xfrm>
            <a:off x="3068320" y="2418080"/>
            <a:ext cx="1981200" cy="6299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3782695" y="3114040"/>
            <a:ext cx="1981200" cy="6299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3620770" y="4841240"/>
            <a:ext cx="1981200" cy="6299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8" name="Google Shape;298;p1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99" name="Google Shape;299;p19" descr="Graphical user interface, 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00" name="Google Shape;300;p19"/>
          <p:cNvSpPr/>
          <p:nvPr/>
        </p:nvSpPr>
        <p:spPr>
          <a:xfrm>
            <a:off x="3616960" y="2062480"/>
            <a:ext cx="1554480" cy="9245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7265035" y="3662680"/>
            <a:ext cx="1554480" cy="9245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3616960" y="3776980"/>
            <a:ext cx="1554480" cy="9245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5" name="Google Shape;165;p2" descr="Graphical user interface, text, webs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66" name="Google Shape;166;p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Create EC2 Key pair</a:t>
            </a:r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154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5" name="Google Shape;315;p21" descr="Graphical user interface, text, application, email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16" name="Google Shape;316;p21"/>
          <p:cNvSpPr/>
          <p:nvPr/>
        </p:nvSpPr>
        <p:spPr>
          <a:xfrm>
            <a:off x="2682240" y="2560320"/>
            <a:ext cx="2600960" cy="8686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23" name="Google Shape;323;p22" descr="Graphical user interface, webs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24" name="Google Shape;324;p22"/>
          <p:cNvSpPr/>
          <p:nvPr/>
        </p:nvSpPr>
        <p:spPr>
          <a:xfrm>
            <a:off x="2783840" y="3515360"/>
            <a:ext cx="1178560" cy="4267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1" name="Google Shape;331;p23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32" name="Google Shape;332;p23"/>
          <p:cNvSpPr/>
          <p:nvPr/>
        </p:nvSpPr>
        <p:spPr>
          <a:xfrm>
            <a:off x="9946640" y="1341120"/>
            <a:ext cx="1595120" cy="9855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9" name="Google Shape;339;p24" descr="Graphical user interface, 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40" name="Google Shape;340;p24"/>
          <p:cNvSpPr/>
          <p:nvPr/>
        </p:nvSpPr>
        <p:spPr>
          <a:xfrm>
            <a:off x="1280160" y="2336800"/>
            <a:ext cx="1402080" cy="9855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1280160" y="3706706"/>
            <a:ext cx="1402080" cy="9855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7" name="Google Shape;347;p2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8" name="Google Shape;348;p25" descr="A screenshot of a computer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49" name="Google Shape;349;p25"/>
          <p:cNvSpPr/>
          <p:nvPr/>
        </p:nvSpPr>
        <p:spPr>
          <a:xfrm>
            <a:off x="2692400" y="3545840"/>
            <a:ext cx="1615440" cy="3759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Start Cluster</a:t>
            </a:r>
            <a:endParaRPr/>
          </a:p>
        </p:txBody>
      </p:sp>
      <p:sp>
        <p:nvSpPr>
          <p:cNvPr id="355" name="Google Shape;355;p2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154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2" name="Google Shape;362;p27" descr="Graphical user interface, 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63" name="Google Shape;363;p27"/>
          <p:cNvSpPr/>
          <p:nvPr/>
        </p:nvSpPr>
        <p:spPr>
          <a:xfrm>
            <a:off x="3200400" y="3129280"/>
            <a:ext cx="2621280" cy="8229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8201025" y="5039784"/>
            <a:ext cx="2621280" cy="8229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71" name="Google Shape;371;p28" descr="A screenshot of a computer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72" name="Google Shape;372;p28"/>
          <p:cNvSpPr/>
          <p:nvPr/>
        </p:nvSpPr>
        <p:spPr>
          <a:xfrm>
            <a:off x="4033520" y="1635760"/>
            <a:ext cx="1493520" cy="12192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endParaRPr/>
          </a:p>
        </p:txBody>
      </p:sp>
      <p:sp>
        <p:nvSpPr>
          <p:cNvPr id="378" name="Google Shape;378;p2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154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058" y="643467"/>
            <a:ext cx="10977231" cy="557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 descr="Graphical user interface, 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r="1" b="7486"/>
          <a:stretch/>
        </p:blipFill>
        <p:spPr>
          <a:xfrm>
            <a:off x="772925" y="804334"/>
            <a:ext cx="10655497" cy="524933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73" name="Google Shape;173;p3"/>
          <p:cNvSpPr/>
          <p:nvPr/>
        </p:nvSpPr>
        <p:spPr>
          <a:xfrm>
            <a:off x="1493520" y="5110480"/>
            <a:ext cx="3789680" cy="995680"/>
          </a:xfrm>
          <a:prstGeom prst="ellipse">
            <a:avLst/>
          </a:prstGeom>
          <a:noFill/>
          <a:ln w="15875" cap="rnd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HelloSpark </a:t>
            </a:r>
            <a:endParaRPr/>
          </a:p>
        </p:txBody>
      </p:sp>
      <p:sp>
        <p:nvSpPr>
          <p:cNvPr id="384" name="Google Shape;384;p3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Char char="◈"/>
            </a:pPr>
            <a:r>
              <a:rPr lang="en-US"/>
              <a:t>Print in AWS EMR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0" name="Google Shape;390;p3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91" name="Google Shape;391;p31" descr="Graphical user interface, application, tabl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469" r="1" b="359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92" name="Google Shape;392;p31"/>
          <p:cNvSpPr/>
          <p:nvPr/>
        </p:nvSpPr>
        <p:spPr>
          <a:xfrm>
            <a:off x="2092960" y="1981200"/>
            <a:ext cx="2052320" cy="98552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3" name="Google Shape;393;p31"/>
          <p:cNvSpPr/>
          <p:nvPr/>
        </p:nvSpPr>
        <p:spPr>
          <a:xfrm>
            <a:off x="3981450" y="2695575"/>
            <a:ext cx="3267075" cy="985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19760" y="-33170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Jar Location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DE5D-6CBC-98A2-069B-E853BB7A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5289C-6FD8-72A4-2DB4-F4139B9F5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USING PYTHON, UPLOAD THE .</a:t>
            </a:r>
            <a:r>
              <a:rPr lang="en-US" dirty="0" err="1"/>
              <a:t>py</a:t>
            </a:r>
            <a:r>
              <a:rPr lang="en-US" dirty="0"/>
              <a:t> FILE INSTEAD</a:t>
            </a:r>
          </a:p>
        </p:txBody>
      </p:sp>
    </p:spTree>
    <p:extLst>
      <p:ext uri="{BB962C8B-B14F-4D97-AF65-F5344CB8AC3E}">
        <p14:creationId xmlns:p14="http://schemas.microsoft.com/office/powerpoint/2010/main" val="4140679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Create a Bucket in S3</a:t>
            </a:r>
            <a:endParaRPr/>
          </a:p>
        </p:txBody>
      </p:sp>
      <p:sp>
        <p:nvSpPr>
          <p:cNvPr id="399" name="Google Shape;399;p3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Char char="◈"/>
            </a:pPr>
            <a:r>
              <a:rPr lang="en-US" dirty="0"/>
              <a:t>Create a Folder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980"/>
              </a:spcBef>
              <a:spcAft>
                <a:spcPts val="0"/>
              </a:spcAft>
              <a:buSzPts val="1330"/>
              <a:buChar char="◈"/>
            </a:pPr>
            <a:r>
              <a:rPr lang="en-US" dirty="0"/>
              <a:t>Upload the JAR file (.</a:t>
            </a:r>
            <a:r>
              <a:rPr lang="en-US" dirty="0" err="1"/>
              <a:t>py</a:t>
            </a:r>
            <a:r>
              <a:rPr lang="en-US" dirty="0"/>
              <a:t> for python) in S3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06" name="Google Shape;406;p33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2782" r="1" b="12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07" name="Google Shape;407;p33"/>
          <p:cNvSpPr/>
          <p:nvPr/>
        </p:nvSpPr>
        <p:spPr>
          <a:xfrm>
            <a:off x="3139440" y="782320"/>
            <a:ext cx="863600" cy="9245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3723640" y="2085763"/>
            <a:ext cx="863600" cy="9245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15" name="Google Shape;415;p34" descr="A computer screen captur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16" name="Google Shape;416;p34"/>
          <p:cNvSpPr/>
          <p:nvPr/>
        </p:nvSpPr>
        <p:spPr>
          <a:xfrm>
            <a:off x="9773920" y="2854960"/>
            <a:ext cx="1534160" cy="10261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3" name="Google Shape;423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24" name="Google Shape;424;p35"/>
          <p:cNvSpPr/>
          <p:nvPr/>
        </p:nvSpPr>
        <p:spPr>
          <a:xfrm>
            <a:off x="1290320" y="3337560"/>
            <a:ext cx="1686600" cy="10974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1322170" y="4113106"/>
            <a:ext cx="1686560" cy="10972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4333875" y="4343400"/>
            <a:ext cx="3267075" cy="985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Choose the region with lowest cost/hr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33" name="Google Shape;433;p36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34" name="Google Shape;434;p36"/>
          <p:cNvSpPr/>
          <p:nvPr/>
        </p:nvSpPr>
        <p:spPr>
          <a:xfrm>
            <a:off x="6492240" y="4511040"/>
            <a:ext cx="1798320" cy="12903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7153275" y="2443480"/>
            <a:ext cx="3267075" cy="985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 other setting remain as default, no changes needs to be made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1" name="Google Shape;441;p3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42" name="Google Shape;442;p37" descr="Graphical user interface, 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43" name="Google Shape;443;p37"/>
          <p:cNvSpPr/>
          <p:nvPr/>
        </p:nvSpPr>
        <p:spPr>
          <a:xfrm>
            <a:off x="3403600" y="5181600"/>
            <a:ext cx="1828800" cy="477520"/>
          </a:xfrm>
          <a:prstGeom prst="ellipse">
            <a:avLst/>
          </a:prstGeom>
          <a:noFill/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6248400" y="4927600"/>
            <a:ext cx="3267075" cy="985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Select the folder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0" name="Google Shape;450;p3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1" name="Google Shape;451;p38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52" name="Google Shape;452;p38"/>
          <p:cNvSpPr/>
          <p:nvPr/>
        </p:nvSpPr>
        <p:spPr>
          <a:xfrm>
            <a:off x="8696960" y="2651760"/>
            <a:ext cx="1341120" cy="9956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0" name="Google Shape;180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81" name="Google Shape;181;p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9" name="Google Shape;459;p39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60" name="Google Shape;460;p39"/>
          <p:cNvSpPr/>
          <p:nvPr/>
        </p:nvSpPr>
        <p:spPr>
          <a:xfrm>
            <a:off x="3312160" y="1808480"/>
            <a:ext cx="1310640" cy="11176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8989060" y="4779434"/>
            <a:ext cx="1310640" cy="11176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68" name="Google Shape;468;p40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69" name="Google Shape;469;p40"/>
          <p:cNvSpPr/>
          <p:nvPr/>
        </p:nvSpPr>
        <p:spPr>
          <a:xfrm>
            <a:off x="3448050" y="4572000"/>
            <a:ext cx="1704975" cy="100965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6248400" y="4927600"/>
            <a:ext cx="3267075" cy="985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Select the folder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6" name="Google Shape;476;p4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77" name="Google Shape;477;p41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78" name="Google Shape;478;p41"/>
          <p:cNvSpPr/>
          <p:nvPr/>
        </p:nvSpPr>
        <p:spPr>
          <a:xfrm>
            <a:off x="6096000" y="4582160"/>
            <a:ext cx="1930400" cy="8737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5" name="Google Shape;485;p42" descr="A screenshot of a computer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86" name="Google Shape;486;p42"/>
          <p:cNvSpPr/>
          <p:nvPr/>
        </p:nvSpPr>
        <p:spPr>
          <a:xfrm>
            <a:off x="5730240" y="3429000"/>
            <a:ext cx="1513840" cy="11531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93" name="Google Shape;493;p43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10374" r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94" name="Google Shape;494;p43"/>
          <p:cNvSpPr/>
          <p:nvPr/>
        </p:nvSpPr>
        <p:spPr>
          <a:xfrm>
            <a:off x="2834640" y="2418080"/>
            <a:ext cx="2468880" cy="11480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5" name="Google Shape;495;p43"/>
          <p:cNvSpPr/>
          <p:nvPr/>
        </p:nvSpPr>
        <p:spPr>
          <a:xfrm>
            <a:off x="8406765" y="5249122"/>
            <a:ext cx="1756410" cy="11480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2110739" y="454025"/>
            <a:ext cx="4909185" cy="11480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7019924" y="616585"/>
            <a:ext cx="3267075" cy="9855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Select the location of the Jar file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04" name="Google Shape;504;p44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2266" r="1" b="179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05" name="Google Shape;505;p44"/>
          <p:cNvSpPr/>
          <p:nvPr/>
        </p:nvSpPr>
        <p:spPr>
          <a:xfrm>
            <a:off x="7081520" y="4714240"/>
            <a:ext cx="1625600" cy="13716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2" name="Google Shape;512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8" name="Google Shape;518;p4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9" name="Google Shape;519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Go back to EMR</a:t>
            </a:r>
            <a:endParaRPr/>
          </a:p>
        </p:txBody>
      </p:sp>
      <p:sp>
        <p:nvSpPr>
          <p:cNvPr id="525" name="Google Shape;525;p47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154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1" name="Google Shape;531;p4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2" name="Google Shape;532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1411" r="1" b="265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8" name="Google Shape;188;p5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89" name="Google Shape;189;p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8" name="Google Shape;538;p4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9" name="Google Shape;539;p49" descr="Graphical user interface, webs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40" name="Google Shape;540;p49"/>
          <p:cNvSpPr/>
          <p:nvPr/>
        </p:nvSpPr>
        <p:spPr>
          <a:xfrm>
            <a:off x="2263090" y="1574800"/>
            <a:ext cx="1910080" cy="10363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6" name="Google Shape;546;p5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47" name="Google Shape;547;p50" descr="Graphical user interface, 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48" name="Google Shape;548;p50"/>
          <p:cNvSpPr/>
          <p:nvPr/>
        </p:nvSpPr>
        <p:spPr>
          <a:xfrm>
            <a:off x="3769360" y="2275840"/>
            <a:ext cx="1706880" cy="5689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9" name="Google Shape;549;p50"/>
          <p:cNvSpPr/>
          <p:nvPr/>
        </p:nvSpPr>
        <p:spPr>
          <a:xfrm>
            <a:off x="5007610" y="3263266"/>
            <a:ext cx="774065" cy="5689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0" name="Google Shape;550;p50"/>
          <p:cNvSpPr/>
          <p:nvPr/>
        </p:nvSpPr>
        <p:spPr>
          <a:xfrm>
            <a:off x="7369810" y="2844800"/>
            <a:ext cx="774065" cy="5689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1" name="Google Shape;551;p50"/>
          <p:cNvSpPr/>
          <p:nvPr/>
        </p:nvSpPr>
        <p:spPr>
          <a:xfrm>
            <a:off x="8508048" y="2787013"/>
            <a:ext cx="2388552" cy="8039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Click here to select the S3 bucket, where the Jar file is uploaded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7" name="Google Shape;557;p5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58" name="Google Shape;558;p51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2543" r="1" b="152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59" name="Google Shape;559;p51"/>
          <p:cNvSpPr/>
          <p:nvPr/>
        </p:nvSpPr>
        <p:spPr>
          <a:xfrm>
            <a:off x="3027680" y="2346960"/>
            <a:ext cx="1259840" cy="4267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8152130" y="4956810"/>
            <a:ext cx="1259840" cy="4267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6" name="Google Shape;566;p5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67" name="Google Shape;567;p52" descr="Graphical user interface, 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68" name="Google Shape;568;p52"/>
          <p:cNvSpPr/>
          <p:nvPr/>
        </p:nvSpPr>
        <p:spPr>
          <a:xfrm>
            <a:off x="4297680" y="2966720"/>
            <a:ext cx="1879600" cy="4622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9" name="Google Shape;569;p52"/>
          <p:cNvSpPr/>
          <p:nvPr/>
        </p:nvSpPr>
        <p:spPr>
          <a:xfrm>
            <a:off x="6850697" y="2795904"/>
            <a:ext cx="2874327" cy="8039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After selection, the bucket location is seen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76" name="Google Shape;576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77" name="Google Shape;577;p53"/>
          <p:cNvSpPr/>
          <p:nvPr/>
        </p:nvSpPr>
        <p:spPr>
          <a:xfrm>
            <a:off x="3520440" y="4363085"/>
            <a:ext cx="1930400" cy="9347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8" name="Google Shape;578;p53"/>
          <p:cNvSpPr/>
          <p:nvPr/>
        </p:nvSpPr>
        <p:spPr>
          <a:xfrm>
            <a:off x="6403022" y="4057651"/>
            <a:ext cx="4360228" cy="110934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EMR release can be changed based on the spark version used in the built.sbt file of the program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" b="4062"/>
          <a:stretch/>
        </p:blipFill>
        <p:spPr>
          <a:xfrm>
            <a:off x="643467" y="795867"/>
            <a:ext cx="10905000" cy="5571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84" name="Google Shape;584;p54"/>
          <p:cNvSpPr/>
          <p:nvPr/>
        </p:nvSpPr>
        <p:spPr>
          <a:xfrm>
            <a:off x="6282690" y="3239135"/>
            <a:ext cx="1930400" cy="9347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5" name="Google Shape;585;p54"/>
          <p:cNvSpPr/>
          <p:nvPr/>
        </p:nvSpPr>
        <p:spPr>
          <a:xfrm>
            <a:off x="9134474" y="4057651"/>
            <a:ext cx="1628775" cy="110934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99322" y="-28613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Click on Configure</a:t>
            </a: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1" name="Google Shape;591;p5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2" name="Google Shape;592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4061" r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93" name="Google Shape;593;p55"/>
          <p:cNvSpPr/>
          <p:nvPr/>
        </p:nvSpPr>
        <p:spPr>
          <a:xfrm>
            <a:off x="3874770" y="2182495"/>
            <a:ext cx="2393950" cy="9347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4" name="Google Shape;594;p55"/>
          <p:cNvSpPr/>
          <p:nvPr/>
        </p:nvSpPr>
        <p:spPr>
          <a:xfrm>
            <a:off x="7061199" y="828675"/>
            <a:ext cx="4647453" cy="1457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22980" y="138503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Enter the class, as per the program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--class scalademo.HelloWorld</a:t>
            </a: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Package = scalademo</a:t>
            </a: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 - HelloWorld</a:t>
            </a: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6756399" y="4269846"/>
            <a:ext cx="4647453" cy="1457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4566" y="-48164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After entering the class, click on this link to select the location of the Jar</a:t>
            </a: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1" name="Google Shape;601;p5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02" name="Google Shape;602;p56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4061" r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03" name="Google Shape;603;p56"/>
          <p:cNvSpPr/>
          <p:nvPr/>
        </p:nvSpPr>
        <p:spPr>
          <a:xfrm>
            <a:off x="3779520" y="1625600"/>
            <a:ext cx="3860800" cy="7416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4" name="Google Shape;604;p56"/>
          <p:cNvSpPr/>
          <p:nvPr/>
        </p:nvSpPr>
        <p:spPr>
          <a:xfrm>
            <a:off x="8151495" y="4650316"/>
            <a:ext cx="1078230" cy="7416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11" name="Google Shape;611;p57" descr="Graphical user interface, text, application, email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4061" r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12" name="Google Shape;612;p57"/>
          <p:cNvSpPr/>
          <p:nvPr/>
        </p:nvSpPr>
        <p:spPr>
          <a:xfrm>
            <a:off x="3627120" y="2814320"/>
            <a:ext cx="4114800" cy="100584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3" name="Google Shape;613;p57"/>
          <p:cNvSpPr/>
          <p:nvPr/>
        </p:nvSpPr>
        <p:spPr>
          <a:xfrm>
            <a:off x="9123045" y="4681220"/>
            <a:ext cx="1506855" cy="100584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4" name="Google Shape;614;p57"/>
          <p:cNvSpPr/>
          <p:nvPr/>
        </p:nvSpPr>
        <p:spPr>
          <a:xfrm>
            <a:off x="4017645" y="4309745"/>
            <a:ext cx="1506855" cy="100584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0" name="Google Shape;620;p5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21" name="Google Shape;621;p58" descr="A computer screen captur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22" name="Google Shape;622;p58"/>
          <p:cNvSpPr/>
          <p:nvPr/>
        </p:nvSpPr>
        <p:spPr>
          <a:xfrm>
            <a:off x="1737360" y="2418080"/>
            <a:ext cx="8930640" cy="129667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96" name="Google Shape;196;p6" descr="Graphical user interface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97" name="Google Shape;197;p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8" name="Google Shape;628;p5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29" name="Google Shape;629;p59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30" name="Google Shape;630;p59"/>
          <p:cNvSpPr/>
          <p:nvPr/>
        </p:nvSpPr>
        <p:spPr>
          <a:xfrm>
            <a:off x="3576320" y="2214880"/>
            <a:ext cx="2519680" cy="8636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1" name="Google Shape;631;p59"/>
          <p:cNvSpPr/>
          <p:nvPr/>
        </p:nvSpPr>
        <p:spPr>
          <a:xfrm>
            <a:off x="8777798" y="5036673"/>
            <a:ext cx="2519680" cy="8636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7" name="Google Shape;637;p6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38" name="Google Shape;638;p60" descr="A screenshot of a computer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39" name="Google Shape;639;p60"/>
          <p:cNvSpPr/>
          <p:nvPr/>
        </p:nvSpPr>
        <p:spPr>
          <a:xfrm>
            <a:off x="4673600" y="1788160"/>
            <a:ext cx="1422400" cy="8432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Starting – Running - Terminating</a:t>
            </a:r>
            <a:endParaRPr/>
          </a:p>
        </p:txBody>
      </p:sp>
      <p:sp>
        <p:nvSpPr>
          <p:cNvPr id="645" name="Google Shape;645;p6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Char char="◈"/>
            </a:pPr>
            <a:r>
              <a:rPr lang="en-US"/>
              <a:t>Click on the refresh icon to see the status passing from Starting to Running to Terminating — All steps completed</a:t>
            </a:r>
            <a:endParaRPr/>
          </a:p>
          <a:p>
            <a:pPr marL="342900" lvl="0" indent="-221545" algn="l" rtl="0">
              <a:lnSpc>
                <a:spcPct val="110000"/>
              </a:lnSpc>
              <a:spcBef>
                <a:spcPts val="980"/>
              </a:spcBef>
              <a:spcAft>
                <a:spcPts val="0"/>
              </a:spcAft>
              <a:buSzPts val="1330"/>
              <a:buNone/>
            </a:pP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980"/>
              </a:spcBef>
              <a:spcAft>
                <a:spcPts val="0"/>
              </a:spcAft>
              <a:buSzPts val="1330"/>
              <a:buChar char="◈"/>
            </a:pPr>
            <a:r>
              <a:rPr lang="en-US"/>
              <a:t>It will take about 10 mins to reach the terminating stage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1" name="Google Shape;651;p6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52" name="Google Shape;652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8" name="Google Shape;658;p6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59" name="Google Shape;659;p63" descr="A screenshot of a computer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60" name="Google Shape;660;p63"/>
          <p:cNvSpPr/>
          <p:nvPr/>
        </p:nvSpPr>
        <p:spPr>
          <a:xfrm>
            <a:off x="5110480" y="3535680"/>
            <a:ext cx="711200" cy="7416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1" name="Google Shape;661;p63"/>
          <p:cNvSpPr/>
          <p:nvPr/>
        </p:nvSpPr>
        <p:spPr>
          <a:xfrm>
            <a:off x="6451599" y="3262894"/>
            <a:ext cx="4647453" cy="54557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21750" y="138295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Click here to find the output file</a:t>
            </a: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7" name="Google Shape;667;p6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68" name="Google Shape;668;p6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1796" r="1" b="226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69" name="Google Shape;669;p64"/>
          <p:cNvSpPr/>
          <p:nvPr/>
        </p:nvSpPr>
        <p:spPr>
          <a:xfrm>
            <a:off x="3251200" y="2580640"/>
            <a:ext cx="2448560" cy="2336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5" name="Google Shape;675;p6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76" name="Google Shape;676;p6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1793" r="1" b="226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77" name="Google Shape;677;p65"/>
          <p:cNvSpPr/>
          <p:nvPr/>
        </p:nvSpPr>
        <p:spPr>
          <a:xfrm>
            <a:off x="3251200" y="2580640"/>
            <a:ext cx="2448560" cy="2336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3" name="Google Shape;683;p6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84" name="Google Shape;684;p6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2919" r="1" b="114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85" name="Google Shape;685;p66"/>
          <p:cNvSpPr/>
          <p:nvPr/>
        </p:nvSpPr>
        <p:spPr>
          <a:xfrm>
            <a:off x="3251200" y="2600960"/>
            <a:ext cx="2844800" cy="3149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1" name="Google Shape;691;p6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92" name="Google Shape;692;p6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4061" r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93" name="Google Shape;693;p67"/>
          <p:cNvSpPr/>
          <p:nvPr/>
        </p:nvSpPr>
        <p:spPr>
          <a:xfrm>
            <a:off x="2926080" y="2763520"/>
            <a:ext cx="1513840" cy="3352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9" name="Google Shape;699;p6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00" name="Google Shape;700;p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4061" r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01" name="Google Shape;701;p68"/>
          <p:cNvSpPr/>
          <p:nvPr/>
        </p:nvSpPr>
        <p:spPr>
          <a:xfrm>
            <a:off x="3271520" y="3261360"/>
            <a:ext cx="1513840" cy="3352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4" name="Google Shape;204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05" name="Google Shape;205;p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7" name="Google Shape;707;p6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08" name="Google Shape;708;p69" descr="Graphical user interface, text, application, email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09" name="Google Shape;709;p69"/>
          <p:cNvSpPr/>
          <p:nvPr/>
        </p:nvSpPr>
        <p:spPr>
          <a:xfrm>
            <a:off x="468157" y="955040"/>
            <a:ext cx="1370803" cy="9753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Delete S3 – Important Step to save Cost</a:t>
            </a:r>
            <a:endParaRPr/>
          </a:p>
        </p:txBody>
      </p:sp>
      <p:sp>
        <p:nvSpPr>
          <p:cNvPr id="715" name="Google Shape;715;p7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154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1" name="Google Shape;721;p7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22" name="Google Shape;722;p71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23" name="Google Shape;723;p7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4" name="Google Shape;724;p71"/>
          <p:cNvSpPr/>
          <p:nvPr/>
        </p:nvSpPr>
        <p:spPr>
          <a:xfrm>
            <a:off x="6908800" y="3429000"/>
            <a:ext cx="812800" cy="7467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0" name="Google Shape;730;p7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31" name="Google Shape;731;p72" descr="A screenshot of a computer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32" name="Google Shape;732;p7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3" name="Google Shape;733;p72"/>
          <p:cNvSpPr/>
          <p:nvPr/>
        </p:nvSpPr>
        <p:spPr>
          <a:xfrm>
            <a:off x="1544320" y="4145280"/>
            <a:ext cx="1676400" cy="8636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4" name="Google Shape;734;p72"/>
          <p:cNvSpPr/>
          <p:nvPr/>
        </p:nvSpPr>
        <p:spPr>
          <a:xfrm>
            <a:off x="6792595" y="4690110"/>
            <a:ext cx="1676400" cy="8636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endParaRPr/>
          </a:p>
        </p:txBody>
      </p:sp>
      <p:sp>
        <p:nvSpPr>
          <p:cNvPr id="740" name="Google Shape;740;p73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154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endParaRPr/>
          </a:p>
        </p:txBody>
      </p:sp>
      <p:pic>
        <p:nvPicPr>
          <p:cNvPr id="741" name="Google Shape;741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7" name="Google Shape;747;p7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48" name="Google Shape;748;p74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" b="40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49" name="Google Shape;749;p74"/>
          <p:cNvSpPr/>
          <p:nvPr/>
        </p:nvSpPr>
        <p:spPr>
          <a:xfrm>
            <a:off x="3271520" y="4165600"/>
            <a:ext cx="2367280" cy="14732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0" name="Google Shape;750;p74"/>
          <p:cNvSpPr/>
          <p:nvPr/>
        </p:nvSpPr>
        <p:spPr>
          <a:xfrm>
            <a:off x="6553202" y="3292475"/>
            <a:ext cx="1314450" cy="9144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6" name="Google Shape;756;p7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57" name="Google Shape;757;p7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58" name="Google Shape;758;p7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9" name="Google Shape;759;p75"/>
          <p:cNvSpPr/>
          <p:nvPr/>
        </p:nvSpPr>
        <p:spPr>
          <a:xfrm>
            <a:off x="1544320" y="4145280"/>
            <a:ext cx="1676400" cy="8636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0" name="Google Shape;760;p75"/>
          <p:cNvSpPr/>
          <p:nvPr/>
        </p:nvSpPr>
        <p:spPr>
          <a:xfrm>
            <a:off x="6792595" y="4690110"/>
            <a:ext cx="1676400" cy="86360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6" name="Google Shape;766;p7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67" name="Google Shape;767;p7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68" name="Google Shape;768;p7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4" name="Google Shape;774;p7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75" name="Google Shape;775;p7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76" name="Google Shape;776;p7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7" name="Google Shape;777;p77"/>
          <p:cNvSpPr/>
          <p:nvPr/>
        </p:nvSpPr>
        <p:spPr>
          <a:xfrm>
            <a:off x="3416935" y="4190365"/>
            <a:ext cx="2345690" cy="13055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8" name="Google Shape;778;p77"/>
          <p:cNvSpPr/>
          <p:nvPr/>
        </p:nvSpPr>
        <p:spPr>
          <a:xfrm>
            <a:off x="8408035" y="3019107"/>
            <a:ext cx="1583690" cy="819785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9" name="Google Shape;779;p77"/>
          <p:cNvSpPr/>
          <p:nvPr/>
        </p:nvSpPr>
        <p:spPr>
          <a:xfrm>
            <a:off x="6221110" y="4318952"/>
            <a:ext cx="4647453" cy="54557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21750" y="138295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Delete all the buckets  one by one</a:t>
            </a: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5" name="Google Shape;785;p78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86" name="Google Shape;786;p78" descr="Graphical user interface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87" name="Google Shape;787;p7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8" name="Google Shape;788;p78"/>
          <p:cNvSpPr/>
          <p:nvPr/>
        </p:nvSpPr>
        <p:spPr>
          <a:xfrm>
            <a:off x="1330960" y="4257040"/>
            <a:ext cx="1747520" cy="7213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9" name="Google Shape;789;p78"/>
          <p:cNvSpPr/>
          <p:nvPr/>
        </p:nvSpPr>
        <p:spPr>
          <a:xfrm>
            <a:off x="6645910" y="4885690"/>
            <a:ext cx="1747520" cy="72136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2" name="Google Shape;212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13" name="Google Shape;213;p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95" name="Google Shape;795;p79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96" name="Google Shape;796;p7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97" name="Google Shape;797;p7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3" name="Google Shape;803;p8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04" name="Google Shape;804;p80" descr="Graphical user interface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805" name="Google Shape;805;p8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6" name="Google Shape;806;p80"/>
          <p:cNvSpPr/>
          <p:nvPr/>
        </p:nvSpPr>
        <p:spPr>
          <a:xfrm>
            <a:off x="5872480" y="3708400"/>
            <a:ext cx="2621280" cy="175768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7" name="Google Shape;807;p80"/>
          <p:cNvSpPr/>
          <p:nvPr/>
        </p:nvSpPr>
        <p:spPr>
          <a:xfrm>
            <a:off x="9420224" y="3708400"/>
            <a:ext cx="2383835" cy="115612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142494" y="23068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 Buckets after deleting all the Buckets, Folders and Files</a:t>
            </a: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Ensure all EMR Clusters are Terminated</a:t>
            </a:r>
            <a:endParaRPr/>
          </a:p>
        </p:txBody>
      </p:sp>
      <p:sp>
        <p:nvSpPr>
          <p:cNvPr id="813" name="Google Shape;813;p8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154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19" name="Google Shape;819;p8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20" name="Google Shape;820;p8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821" name="Google Shape;821;p8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 cap="flat" cmpd="sng">
            <a:solidFill>
              <a:schemeClr val="lt1">
                <a:alpha val="6666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2" name="Google Shape;822;p82"/>
          <p:cNvSpPr/>
          <p:nvPr/>
        </p:nvSpPr>
        <p:spPr>
          <a:xfrm>
            <a:off x="6096000" y="2062480"/>
            <a:ext cx="2011680" cy="3982720"/>
          </a:xfrm>
          <a:prstGeom prst="ellipse">
            <a:avLst/>
          </a:prstGeom>
          <a:noFill/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3" name="Google Shape;823;p82"/>
          <p:cNvSpPr/>
          <p:nvPr/>
        </p:nvSpPr>
        <p:spPr>
          <a:xfrm>
            <a:off x="9420224" y="3153728"/>
            <a:ext cx="2383835" cy="171079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142494" y="23068"/>
                </a:lnTo>
              </a:path>
            </a:pathLst>
          </a:custGeom>
          <a:solidFill>
            <a:schemeClr val="accent1"/>
          </a:solidFill>
          <a:ln w="15875" cap="rnd" cmpd="sng">
            <a:solidFill>
              <a:srgbClr val="488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 the Cluster are in ‘Terminated’ status</a:t>
            </a: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9" name="Google Shape;829;p8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0" name="Google Shape;830;p83"/>
          <p:cNvSpPr txBox="1">
            <a:spLocks noGrp="1"/>
          </p:cNvSpPr>
          <p:nvPr>
            <p:ph type="title"/>
          </p:nvPr>
        </p:nvSpPr>
        <p:spPr>
          <a:xfrm>
            <a:off x="924443" y="1023257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Bookman Old Style"/>
              <a:buNone/>
            </a:pPr>
            <a:r>
              <a:rPr lang="en-US"/>
              <a:t>Signout of AWS</a:t>
            </a:r>
            <a:endParaRPr/>
          </a:p>
        </p:txBody>
      </p:sp>
      <p:cxnSp>
        <p:nvCxnSpPr>
          <p:cNvPr id="831" name="Google Shape;831;p83"/>
          <p:cNvCxnSpPr/>
          <p:nvPr/>
        </p:nvCxnSpPr>
        <p:spPr>
          <a:xfrm>
            <a:off x="4968371" y="2057399"/>
            <a:ext cx="0" cy="2743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2" name="Google Shape;832;p8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253038" y="1708870"/>
            <a:ext cx="6024562" cy="320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8" name="Google Shape;838;p84"/>
          <p:cNvSpPr txBox="1"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Bookman Old Style"/>
              <a:buNone/>
            </a:pPr>
            <a:r>
              <a:rPr lang="en-US" sz="3300"/>
              <a:t>Hope You Enjoyed Working on AWS EMR Cluster</a:t>
            </a:r>
            <a:br>
              <a:rPr lang="en-US" sz="3300"/>
            </a:br>
            <a:br>
              <a:rPr lang="en-US" sz="3300"/>
            </a:br>
            <a:r>
              <a:rPr lang="en-US" sz="3300"/>
              <a:t>Thank You</a:t>
            </a:r>
            <a:endParaRPr/>
          </a:p>
        </p:txBody>
      </p:sp>
      <p:pic>
        <p:nvPicPr>
          <p:cNvPr id="839" name="Google Shape;839;p84"/>
          <p:cNvPicPr preferRelativeResize="0"/>
          <p:nvPr/>
        </p:nvPicPr>
        <p:blipFill rotWithShape="1">
          <a:blip r:embed="rId4">
            <a:alphaModFix/>
          </a:blip>
          <a:srcRect l="7547" r="7546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After SignUp - Relogin</a:t>
            </a:r>
            <a:endParaRPr/>
          </a:p>
        </p:txBody>
      </p:sp>
      <p:sp>
        <p:nvSpPr>
          <p:cNvPr id="219" name="Google Shape;219;p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154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2231C"/>
      </a:dk2>
      <a:lt2>
        <a:srgbClr val="F2F0F3"/>
      </a:lt2>
      <a:accent1>
        <a:srgbClr val="64B32A"/>
      </a:accent1>
      <a:accent2>
        <a:srgbClr val="93AA1D"/>
      </a:accent2>
      <a:accent3>
        <a:srgbClr val="C09B2E"/>
      </a:accent3>
      <a:accent4>
        <a:srgbClr val="CA5922"/>
      </a:accent4>
      <a:accent5>
        <a:srgbClr val="DC3443"/>
      </a:accent5>
      <a:accent6>
        <a:srgbClr val="CA2277"/>
      </a:accent6>
      <a:hlink>
        <a:srgbClr val="BF4B4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2231C"/>
      </a:dk2>
      <a:lt2>
        <a:srgbClr val="F2F0F3"/>
      </a:lt2>
      <a:accent1>
        <a:srgbClr val="64B32A"/>
      </a:accent1>
      <a:accent2>
        <a:srgbClr val="93AA1D"/>
      </a:accent2>
      <a:accent3>
        <a:srgbClr val="C09B2E"/>
      </a:accent3>
      <a:accent4>
        <a:srgbClr val="CA5922"/>
      </a:accent4>
      <a:accent5>
        <a:srgbClr val="DC3443"/>
      </a:accent5>
      <a:accent6>
        <a:srgbClr val="CA2277"/>
      </a:accent6>
      <a:hlink>
        <a:srgbClr val="BF4B4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Office PowerPoint</Application>
  <PresentationFormat>Widescreen</PresentationFormat>
  <Paragraphs>41</Paragraphs>
  <Slides>85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Noto Sans Symbols</vt:lpstr>
      <vt:lpstr>Bookman Old Style</vt:lpstr>
      <vt:lpstr>Libre Franklin</vt:lpstr>
      <vt:lpstr>SlateVTI</vt:lpstr>
      <vt:lpstr>SlateVTI</vt:lpstr>
      <vt:lpstr># AWS Account Creation # EMR Spark Cluster # S3 Storage # Delete data in S3 # Terminate all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SignUp - Relogin</vt:lpstr>
      <vt:lpstr>PowerPoint Presentation</vt:lpstr>
      <vt:lpstr>PowerPoint Presentation</vt:lpstr>
      <vt:lpstr>PowerPoint Presentation</vt:lpstr>
      <vt:lpstr>Click on AWS Management Console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EC2 Key pair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 Cluster</vt:lpstr>
      <vt:lpstr>PowerPoint Presentation</vt:lpstr>
      <vt:lpstr>PowerPoint Presentation</vt:lpstr>
      <vt:lpstr>PowerPoint Presentation</vt:lpstr>
      <vt:lpstr>HelloSpark </vt:lpstr>
      <vt:lpstr>PowerPoint Presentation</vt:lpstr>
      <vt:lpstr>PowerPoint Presentation</vt:lpstr>
      <vt:lpstr>Create a Bucket in 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 back to EMR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Starting – Running - Terminating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Delete S3 – Important Step to save 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Ensure all EMR Clusters are Terminated</vt:lpstr>
      <vt:lpstr>PowerPoint Presentation</vt:lpstr>
      <vt:lpstr>Signout of AWS</vt:lpstr>
      <vt:lpstr>Hope You Enjoyed Working on AWS EMR Cluster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 AWS Account Creation # EMR Spark Cluster # S3 Storage # Delete data in S3 # Terminate all Clusters</dc:title>
  <dc:creator>Jismi Mary</dc:creator>
  <cp:lastModifiedBy>Gabriel Klein</cp:lastModifiedBy>
  <cp:revision>1</cp:revision>
  <dcterms:created xsi:type="dcterms:W3CDTF">2021-05-11T12:18:03Z</dcterms:created>
  <dcterms:modified xsi:type="dcterms:W3CDTF">2022-08-22T19:15:03Z</dcterms:modified>
</cp:coreProperties>
</file>